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9" r:id="rId5"/>
    <p:sldId id="286" r:id="rId6"/>
    <p:sldId id="293" r:id="rId7"/>
    <p:sldId id="294" r:id="rId8"/>
    <p:sldId id="302" r:id="rId9"/>
    <p:sldId id="295" r:id="rId10"/>
    <p:sldId id="296" r:id="rId11"/>
    <p:sldId id="297" r:id="rId12"/>
    <p:sldId id="299" r:id="rId13"/>
    <p:sldId id="312" r:id="rId14"/>
    <p:sldId id="313" r:id="rId15"/>
    <p:sldId id="305" r:id="rId16"/>
    <p:sldId id="306" r:id="rId17"/>
    <p:sldId id="307" r:id="rId18"/>
    <p:sldId id="308" r:id="rId19"/>
    <p:sldId id="309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23-Feb-23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23-Feb-23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23-Feb-23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373EE-1892-FA0B-BDF6-497B201D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550910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MICROSOFT GGR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3110048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i="0" dirty="0"/>
              <a:t>GROUP-6</a:t>
            </a:r>
            <a:endParaRPr lang="en-US" sz="2500" b="1" i="0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278163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44CBD-A12A-1127-3637-941A86C9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03" y="87135"/>
            <a:ext cx="1549334" cy="9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AB4E652-1DAF-190C-4E92-135FF05E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Run the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CBED-3028-6CA6-A3ED-39285AD8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8" y="1177447"/>
            <a:ext cx="10107348" cy="518001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895F5-FBF5-290D-5153-EFA4C1C9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2987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9093-90A4-466E-B2E6-7CA6899E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48"/>
            <a:ext cx="10515600" cy="1325563"/>
          </a:xfrm>
        </p:spPr>
        <p:txBody>
          <a:bodyPr/>
          <a:lstStyle/>
          <a:p>
            <a:r>
              <a:rPr lang="en-US" dirty="0"/>
              <a:t>License plate successfully detected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B5E82-B061-7F5F-39BB-863B4B1E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EE132-23CD-0C6A-214E-27915E34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BA1DC-B83F-8358-46B8-E59313A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5861"/>
            <a:ext cx="9608234" cy="51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9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CC665-4C76-AA58-1243-A62E7FF5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1873" y="6730714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z="2000" noProof="0" smtClean="0">
                <a:latin typeface="+mj-lt"/>
              </a:rPr>
              <a:t>12</a:t>
            </a:fld>
            <a:endParaRPr lang="en-US" sz="2000" noProof="0" dirty="0">
              <a:latin typeface="+mj-lt"/>
            </a:endParaRPr>
          </a:p>
        </p:txBody>
      </p:sp>
      <p:sp>
        <p:nvSpPr>
          <p:cNvPr id="3" name="Oval 2" descr="Beige oval">
            <a:extLst>
              <a:ext uri="{FF2B5EF4-FFF2-40B4-BE49-F238E27FC236}">
                <a16:creationId xmlns:a16="http://schemas.microsoft.com/office/drawing/2014/main" id="{2D3134B9-BC90-D1BB-3530-FE46BDE98F68}"/>
              </a:ext>
            </a:extLst>
          </p:cNvPr>
          <p:cNvSpPr/>
          <p:nvPr/>
        </p:nvSpPr>
        <p:spPr>
          <a:xfrm>
            <a:off x="11845266" y="6783244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12FE633-F89C-4E36-5576-612B71F6F5F4}"/>
              </a:ext>
            </a:extLst>
          </p:cNvPr>
          <p:cNvSpPr txBox="1">
            <a:spLocks/>
          </p:cNvSpPr>
          <p:nvPr/>
        </p:nvSpPr>
        <p:spPr>
          <a:xfrm>
            <a:off x="11751873" y="6730714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2000" smtClean="0">
                <a:latin typeface="+mj-lt"/>
              </a:rPr>
              <a:pPr/>
              <a:t>12</a:t>
            </a:fld>
            <a:endParaRPr lang="en-US" sz="2000">
              <a:latin typeface="+mj-lt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04A2E8F-CB5A-5EA8-D70F-F61410885E30}"/>
              </a:ext>
            </a:extLst>
          </p:cNvPr>
          <p:cNvSpPr txBox="1">
            <a:spLocks/>
          </p:cNvSpPr>
          <p:nvPr/>
        </p:nvSpPr>
        <p:spPr bwMode="ltGray">
          <a:xfrm>
            <a:off x="503003" y="36022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CHALLENGE 2</a:t>
            </a:r>
            <a:endParaRPr lang="en-US" dirty="0"/>
          </a:p>
        </p:txBody>
      </p:sp>
      <p:sp>
        <p:nvSpPr>
          <p:cNvPr id="6" name="Text Placeholder 41">
            <a:extLst>
              <a:ext uri="{FF2B5EF4-FFF2-40B4-BE49-F238E27FC236}">
                <a16:creationId xmlns:a16="http://schemas.microsoft.com/office/drawing/2014/main" id="{6DBC906F-28EA-B0C2-A71A-D39F5DF37F29}"/>
              </a:ext>
            </a:extLst>
          </p:cNvPr>
          <p:cNvSpPr txBox="1">
            <a:spLocks/>
          </p:cNvSpPr>
          <p:nvPr/>
        </p:nvSpPr>
        <p:spPr bwMode="white">
          <a:xfrm>
            <a:off x="503003" y="1355746"/>
            <a:ext cx="12074374" cy="1399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Classify the health of a fetus as Normal, Suspect or Pathological 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using CTG data using Azure Machine Learning.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D0234FB9-E39D-B0FF-8227-650CF23C0A33}"/>
              </a:ext>
            </a:extLst>
          </p:cNvPr>
          <p:cNvSpPr txBox="1">
            <a:spLocks/>
          </p:cNvSpPr>
          <p:nvPr/>
        </p:nvSpPr>
        <p:spPr bwMode="white">
          <a:xfrm>
            <a:off x="686897" y="2661942"/>
            <a:ext cx="8925733" cy="4490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SERVICES USED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RESOURCE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AZURE MACHINE LEARNING STUDIO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WORKSPACE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AUTOMATED ML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JOBS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MODELS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CREATE DEPLOYMENT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SCHEMA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DATASET</a:t>
            </a:r>
          </a:p>
        </p:txBody>
      </p:sp>
      <p:sp>
        <p:nvSpPr>
          <p:cNvPr id="8" name="object 6" descr="Beige rectangle">
            <a:extLst>
              <a:ext uri="{FF2B5EF4-FFF2-40B4-BE49-F238E27FC236}">
                <a16:creationId xmlns:a16="http://schemas.microsoft.com/office/drawing/2014/main" id="{1A8C799F-47BE-185F-275E-271477A37D69}"/>
              </a:ext>
            </a:extLst>
          </p:cNvPr>
          <p:cNvSpPr/>
          <p:nvPr/>
        </p:nvSpPr>
        <p:spPr bwMode="ltGray">
          <a:xfrm>
            <a:off x="503003" y="993689"/>
            <a:ext cx="3015396" cy="43132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sz="2000">
              <a:latin typeface="+mj-lt"/>
            </a:endParaRPr>
          </a:p>
        </p:txBody>
      </p:sp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14D12FA3-7C93-D1CE-DF13-6A9510F6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85" y="2848641"/>
            <a:ext cx="3558988" cy="3664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B9615-BEDE-192E-8B8A-98592666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1" y="89878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0C66D-8B63-1BBC-5495-E1EE5D88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625DFAC-FFA9-8256-5E2D-582A53FD4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" r="19192" b="7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52">
            <a:extLst>
              <a:ext uri="{FF2B5EF4-FFF2-40B4-BE49-F238E27FC236}">
                <a16:creationId xmlns:a16="http://schemas.microsoft.com/office/drawing/2014/main" id="{47059629-AB3D-E113-FDCE-FD914DB65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62AF03B-9148-D756-CF5A-E8DBAC8BF1CE}"/>
              </a:ext>
            </a:extLst>
          </p:cNvPr>
          <p:cNvSpPr txBox="1">
            <a:spLocks/>
          </p:cNvSpPr>
          <p:nvPr/>
        </p:nvSpPr>
        <p:spPr>
          <a:xfrm>
            <a:off x="335574" y="393656"/>
            <a:ext cx="7273647" cy="58276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/>
                </a:solidFill>
                <a:latin typeface="+mj-lt"/>
              </a:rPr>
              <a:t>AZURE MACHINE LEARNING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solidFill>
                  <a:schemeClr val="accent3"/>
                </a:solidFill>
                <a:latin typeface="+mj-lt"/>
              </a:rPr>
              <a:t>Azure Machine Learning is a cloud service for accelerating and managing the machine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learning project lifecycle. Machine learning professionals, data scientists, and engineers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can use it in their day-to-day workflows: Train and deploy models, and manage 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MLOps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.</a:t>
            </a:r>
            <a:br>
              <a:rPr lang="en-US" sz="1800" dirty="0">
                <a:latin typeface="+mj-lt"/>
                <a:ea typeface="+mn-lt"/>
                <a:cs typeface="+mn-lt"/>
              </a:rPr>
            </a:br>
            <a:br>
              <a:rPr lang="en-US" sz="1800" dirty="0">
                <a:latin typeface="+mj-lt"/>
                <a:ea typeface="+mn-lt"/>
                <a:cs typeface="+mn-lt"/>
              </a:rPr>
            </a:br>
            <a:r>
              <a:rPr lang="en-US" sz="1800" b="1" dirty="0">
                <a:solidFill>
                  <a:schemeClr val="accent3"/>
                </a:solidFill>
                <a:latin typeface="+mj-lt"/>
              </a:rPr>
              <a:t>WORKSPACE</a:t>
            </a:r>
            <a:endParaRPr lang="en-US" sz="1800" dirty="0">
              <a:solidFill>
                <a:schemeClr val="accent3"/>
              </a:solidFill>
              <a:latin typeface="+mj-lt"/>
            </a:endParaRPr>
          </a:p>
          <a:p>
            <a:pPr>
              <a:spcBef>
                <a:spcPct val="0"/>
              </a:spcBef>
            </a:pPr>
            <a:r>
              <a:rPr lang="en-US" sz="1800" b="1" dirty="0">
                <a:solidFill>
                  <a:schemeClr val="accent3"/>
                </a:solidFill>
                <a:latin typeface="+mj-lt"/>
              </a:rPr>
              <a:t>The workspace is the top-level resource for Azure Machine Learning, providing a centralized place to work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 with all the artifacts you create when you use Azure Machine Learning. The workspace keeps a history of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all training runs, including logs, metrics, output, and a snapshot of your scripts. You use this information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   to determine which training run produces the best model.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Once you have a model you like, you register it with the workspace. You then use the registered model and</a:t>
            </a: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accent3"/>
                </a:solidFill>
                <a:latin typeface="+mj-lt"/>
              </a:rPr>
              <a:t>scoring scripts to deploy to an online endpoint as a REST-based HTTP endpoint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+mn-lt"/>
                <a:cs typeface="+mn-lt"/>
              </a:rPr>
              <a:t>.   </a:t>
            </a:r>
            <a:br>
              <a:rPr lang="en-US" sz="1800" dirty="0">
                <a:latin typeface="+mj-lt"/>
                <a:ea typeface="+mn-lt"/>
                <a:cs typeface="+mn-lt"/>
              </a:rPr>
            </a:br>
            <a:br>
              <a:rPr lang="en-US" sz="1800" dirty="0">
                <a:latin typeface="+mj-lt"/>
                <a:ea typeface="+mn-lt"/>
                <a:cs typeface="+mn-lt"/>
              </a:rPr>
            </a:br>
            <a:br>
              <a:rPr lang="en-US" sz="1800" dirty="0">
                <a:latin typeface="+mj-lt"/>
                <a:ea typeface="+mn-lt"/>
                <a:cs typeface="+mn-lt"/>
              </a:rPr>
            </a:br>
            <a:endParaRPr lang="en-US" sz="1800" dirty="0">
              <a:solidFill>
                <a:schemeClr val="accent3"/>
              </a:solidFill>
              <a:latin typeface="+mj-lt"/>
              <a:ea typeface="+mn-lt"/>
              <a:cs typeface="+mn-lt"/>
            </a:endParaRPr>
          </a:p>
          <a:p>
            <a:endParaRPr lang="en-US" sz="18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EAD5C0E-1243-99C4-E578-6A769FE239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2EE24B5-652C-4DB5-B7C3-B5BBEC1280B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6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7E348-15A1-D355-8DFD-BD0091BC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14</a:t>
            </a:fld>
            <a:endParaRPr lang="en-US" noProof="0" dirty="0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0F8EE2B-7895-C5E0-5BE3-0236ACF7E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6ACCBA-E89D-98F2-BF17-A6D9253E0398}"/>
              </a:ext>
            </a:extLst>
          </p:cNvPr>
          <p:cNvSpPr txBox="1">
            <a:spLocks/>
          </p:cNvSpPr>
          <p:nvPr/>
        </p:nvSpPr>
        <p:spPr>
          <a:xfrm>
            <a:off x="106372" y="404699"/>
            <a:ext cx="4045784" cy="672614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a typeface="+mj-lt"/>
                <a:cs typeface="+mj-lt"/>
              </a:rPr>
              <a:t>MACHINE LEARNING STUDIO</a:t>
            </a:r>
          </a:p>
          <a:p>
            <a:r>
              <a:rPr lang="en-US" sz="1800" b="0" dirty="0">
                <a:ea typeface="+mj-lt"/>
                <a:cs typeface="+mj-lt"/>
              </a:rPr>
              <a:t>Azure ML Studio is a workspace where you create, build, train the machine learning models. It is a drag and drop tool (Azure Machine Learning Designer) where you can drag the data sets and further process the analysis on that data. It offers both no-code</a:t>
            </a:r>
            <a:endParaRPr lang="en-US" sz="1800" dirty="0"/>
          </a:p>
          <a:p>
            <a:r>
              <a:rPr lang="en-US" sz="1800" b="0" dirty="0">
                <a:ea typeface="+mj-lt"/>
                <a:cs typeface="+mj-lt"/>
              </a:rPr>
              <a:t>and low-code options for projects.</a:t>
            </a:r>
            <a:br>
              <a:rPr lang="en-US" sz="1800" b="0" dirty="0">
                <a:ea typeface="+mj-lt"/>
                <a:cs typeface="+mj-lt"/>
              </a:rPr>
            </a:br>
            <a:br>
              <a:rPr lang="en-US" sz="1800" b="0" dirty="0">
                <a:ea typeface="+mj-lt"/>
                <a:cs typeface="+mj-lt"/>
              </a:rPr>
            </a:br>
            <a:endParaRPr lang="en-US" sz="1800" b="0" dirty="0"/>
          </a:p>
          <a:p>
            <a:r>
              <a:rPr lang="en-US" sz="1800" dirty="0">
                <a:ea typeface="+mj-lt"/>
                <a:cs typeface="+mj-lt"/>
              </a:rPr>
              <a:t>AUTOMATED ML</a:t>
            </a:r>
            <a:br>
              <a:rPr lang="en-US" sz="1800" b="0" dirty="0">
                <a:ea typeface="+mj-lt"/>
                <a:cs typeface="+mj-lt"/>
              </a:rPr>
            </a:br>
            <a:r>
              <a:rPr lang="en-US" sz="1800" b="0" dirty="0">
                <a:ea typeface="+mj-lt"/>
                <a:cs typeface="+mj-lt"/>
              </a:rPr>
              <a:t>Azure Auto ML is a cloud-based service that can be used to automate building machine learning pipelines for</a:t>
            </a:r>
            <a:endParaRPr lang="en-US" sz="1800" dirty="0"/>
          </a:p>
          <a:p>
            <a:r>
              <a:rPr lang="en-US" sz="1800" b="0" dirty="0">
                <a:ea typeface="+mj-lt"/>
                <a:cs typeface="+mj-lt"/>
              </a:rPr>
              <a:t>classification, regression and forecasting tasks. Its goal is not only to tune hyper-parameters of a given model,</a:t>
            </a:r>
            <a:endParaRPr lang="en-US" sz="1800" dirty="0"/>
          </a:p>
          <a:p>
            <a:r>
              <a:rPr lang="en-US" sz="1800" b="0" dirty="0">
                <a:ea typeface="+mj-lt"/>
                <a:cs typeface="+mj-lt"/>
              </a:rPr>
              <a:t>but also to identify which model to use and how to pre-process the input dataset.</a:t>
            </a:r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9BCE74BE-45D5-D34D-0392-43E213D6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3B858EE0-F8BF-5AC2-F026-8EFCE1B1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62" y="525935"/>
            <a:ext cx="5292915" cy="529291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0ACBECB-F9C8-3008-D0E7-69CD9DB53A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2EE24B5-652C-4DB5-B7C3-B5BBEC1280B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9F5CA-742A-08AA-AFEF-1E33CA43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7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C1079-11FF-6B26-5E23-DA58CD0D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15</a:t>
            </a:fld>
            <a:endParaRPr lang="en-US" noProof="0" dirty="0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D11E0DC-BD70-ABAF-2AE7-3ACAB6D46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F827CD-3AD3-B396-495C-C9EA22C7DD2C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PROBLEM AND SOLUTION</a:t>
            </a: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5AF107E6-05BA-B47D-B2D2-A556C9FF3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A2FE4C-0685-0A51-6521-0F8871994690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PROBLEM AND SOLUTION</a:t>
            </a:r>
          </a:p>
        </p:txBody>
      </p:sp>
      <p:pic>
        <p:nvPicPr>
          <p:cNvPr id="7" name="Picture 6" descr="A grey room full of question marks with an opening going out">
            <a:extLst>
              <a:ext uri="{FF2B5EF4-FFF2-40B4-BE49-F238E27FC236}">
                <a16:creationId xmlns:a16="http://schemas.microsoft.com/office/drawing/2014/main" id="{7DB425B7-3AD3-4F2C-9827-59E6488DF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1" r="14224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AE6AF8B-6874-7C63-5191-D548EC0B7968}"/>
              </a:ext>
            </a:extLst>
          </p:cNvPr>
          <p:cNvSpPr txBox="1">
            <a:spLocks/>
          </p:cNvSpPr>
          <p:nvPr/>
        </p:nvSpPr>
        <p:spPr>
          <a:xfrm>
            <a:off x="10439400" y="635635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2EE24B5-652C-4DB5-B7C3-B5BBEC1280B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BC234-1014-3E07-AF09-3434F214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538" y="57752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FE09D-74DD-02C0-B345-C042737B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FD05A-CC0D-4F69-D94D-C5EBC8024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3FEA318-8173-35BA-9E48-A5941782916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</a:rPr>
              <a:t>MACHINE LEARNING MODEL</a:t>
            </a:r>
            <a:br>
              <a:rPr lang="en-US" sz="2200">
                <a:solidFill>
                  <a:schemeClr val="bg1"/>
                </a:solidFill>
              </a:rPr>
            </a:br>
            <a:r>
              <a:rPr lang="en-US" sz="2200">
                <a:solidFill>
                  <a:schemeClr val="bg1"/>
                </a:solidFill>
              </a:rPr>
              <a:t>TECHNIQUE USED:CLASSIFICATION</a:t>
            </a:r>
          </a:p>
        </p:txBody>
      </p:sp>
      <p:pic>
        <p:nvPicPr>
          <p:cNvPr id="5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05F6C6E-9E8D-350D-D57E-69CC8D44F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1055" r="2063" b="4747"/>
          <a:stretch/>
        </p:blipFill>
        <p:spPr>
          <a:xfrm>
            <a:off x="618675" y="1675227"/>
            <a:ext cx="10099343" cy="5046248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CDC80C-D8DB-8DEC-B557-BA9AF10D85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2EE24B5-652C-4DB5-B7C3-B5BBEC1280B1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4DD8-7327-7EE8-33C9-D15ECEAE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4B437F-691E-86E9-949D-62A0FE2A2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1B3C08-27EA-1CD0-EFF6-67D572399D95}"/>
              </a:ext>
            </a:extLst>
          </p:cNvPr>
          <p:cNvSpPr txBox="1">
            <a:spLocks/>
          </p:cNvSpPr>
          <p:nvPr/>
        </p:nvSpPr>
        <p:spPr>
          <a:xfrm>
            <a:off x="242308" y="670361"/>
            <a:ext cx="11749267" cy="819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288FDB9-50FE-1B43-F4EB-A4B3AE0A3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9" r="117" b="6354"/>
          <a:stretch/>
        </p:blipFill>
        <p:spPr>
          <a:xfrm>
            <a:off x="782037" y="1666262"/>
            <a:ext cx="10219717" cy="4833149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3BC84E-03C1-F060-0F07-DB690528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991" y="6383244"/>
            <a:ext cx="2874927" cy="4015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7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9F5C2-30FE-3529-93EE-47580D6F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9788F-F859-317D-7A37-C6627D94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  <p:pic>
        <p:nvPicPr>
          <p:cNvPr id="5122" name="Picture 2" descr="Thank You Sticker for iOS &amp; Android | GIPHY">
            <a:extLst>
              <a:ext uri="{FF2B5EF4-FFF2-40B4-BE49-F238E27FC236}">
                <a16:creationId xmlns:a16="http://schemas.microsoft.com/office/drawing/2014/main" id="{618ABAA7-A707-E004-4D9A-9E7D71E5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17" y="1650906"/>
            <a:ext cx="6086475" cy="35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5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CFF39F-BC90-BB4A-096B-E8ECBCF29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/>
          <a:stretch/>
        </p:blipFill>
        <p:spPr>
          <a:xfrm>
            <a:off x="0" y="70493"/>
            <a:ext cx="6956612" cy="6787507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225528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82065" y="2294965"/>
            <a:ext cx="5181600" cy="9226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GROUP MEMBERS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69318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237512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SHWETA DHENDE (LEAD)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SANIKA THITE (CO-LEAD)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VAISHNAVI UPADHYAY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AVANTIKA SHEDGE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VEENA SANTOSH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BRUNDA BASAVARAJU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LAKSHMI DHARMAVARPU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SHRUTI GUGALE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753E3A-660B-B0AA-5755-727D89678AA3}"/>
              </a:ext>
            </a:extLst>
          </p:cNvPr>
          <p:cNvSpPr/>
          <p:nvPr/>
        </p:nvSpPr>
        <p:spPr>
          <a:xfrm>
            <a:off x="8910918" y="22018"/>
            <a:ext cx="3281082" cy="1666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PROJECT GUIDE</a:t>
            </a:r>
          </a:p>
          <a:p>
            <a:pPr algn="ctr"/>
            <a:endParaRPr lang="en-IN" sz="2400" b="1" dirty="0"/>
          </a:p>
          <a:p>
            <a:pPr algn="ctr"/>
            <a:r>
              <a:rPr lang="en-IN" dirty="0"/>
              <a:t>ALOK SINGH</a:t>
            </a:r>
          </a:p>
          <a:p>
            <a:pPr algn="ctr"/>
            <a:r>
              <a:rPr lang="en-US" dirty="0"/>
              <a:t>ARUNA </a:t>
            </a:r>
            <a:r>
              <a:rPr lang="en-IN" dirty="0"/>
              <a:t>CHAKKIRALA</a:t>
            </a:r>
          </a:p>
        </p:txBody>
      </p:sp>
      <p:sp>
        <p:nvSpPr>
          <p:cNvPr id="11" name="object 9" descr="Beige rectangle">
            <a:extLst>
              <a:ext uri="{FF2B5EF4-FFF2-40B4-BE49-F238E27FC236}">
                <a16:creationId xmlns:a16="http://schemas.microsoft.com/office/drawing/2014/main" id="{7FCDD0DF-F206-63C4-8808-4FE4DDBC4DDE}"/>
              </a:ext>
            </a:extLst>
          </p:cNvPr>
          <p:cNvSpPr/>
          <p:nvPr/>
        </p:nvSpPr>
        <p:spPr bwMode="white">
          <a:xfrm flipV="1">
            <a:off x="9066459" y="746522"/>
            <a:ext cx="2970000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7CF7-66CE-82A9-0046-E1E19738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385"/>
            <a:ext cx="1249235" cy="7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5E4B-0709-7366-8B95-6BE221C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56" y="203761"/>
            <a:ext cx="3478305" cy="1325563"/>
          </a:xfrm>
        </p:spPr>
        <p:txBody>
          <a:bodyPr/>
          <a:lstStyle/>
          <a:p>
            <a:r>
              <a:rPr lang="en-IN" dirty="0"/>
              <a:t>CHALLENGE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F1221-A771-D0E4-CBA3-A79801293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56" y="2215489"/>
            <a:ext cx="10515600" cy="414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2"/>
                </a:solidFill>
              </a:rPr>
              <a:t>SERVICES USED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chemeClr val="accent2"/>
                </a:solidFill>
              </a:rPr>
              <a:t>Storage account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2"/>
                </a:solidFill>
              </a:rPr>
              <a:t>Blob storage</a:t>
            </a:r>
            <a:endParaRPr lang="en-IN" sz="2000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chemeClr val="accent2"/>
                </a:solidFill>
              </a:rPr>
              <a:t>Custom Vision 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LOGIC app</a:t>
            </a:r>
            <a:endParaRPr lang="en-IN" sz="20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SQL database</a:t>
            </a:r>
            <a:r>
              <a:rPr lang="en-IN" sz="20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endParaRPr lang="en-US" sz="20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F415-47D7-021A-1480-944D7E77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184FC-B520-0632-48AB-88E6AD943527}"/>
              </a:ext>
            </a:extLst>
          </p:cNvPr>
          <p:cNvSpPr txBox="1"/>
          <p:nvPr/>
        </p:nvSpPr>
        <p:spPr>
          <a:xfrm>
            <a:off x="723156" y="1203990"/>
            <a:ext cx="568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</a:rPr>
              <a:t>DETECT VECHICLE’S LICENSE </a:t>
            </a:r>
          </a:p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</a:rPr>
              <a:t>PLATE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CD7F1-446E-F853-4743-B4060275F8FF}"/>
              </a:ext>
            </a:extLst>
          </p:cNvPr>
          <p:cNvSpPr/>
          <p:nvPr/>
        </p:nvSpPr>
        <p:spPr>
          <a:xfrm>
            <a:off x="6902823" y="618933"/>
            <a:ext cx="2429436" cy="2579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289D1-23C6-6E9C-921B-DDA4D4AA39CA}"/>
              </a:ext>
            </a:extLst>
          </p:cNvPr>
          <p:cNvSpPr/>
          <p:nvPr/>
        </p:nvSpPr>
        <p:spPr>
          <a:xfrm>
            <a:off x="9545922" y="618933"/>
            <a:ext cx="2429436" cy="25791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5B3361-1B4B-B01E-D876-B4B92F658716}"/>
              </a:ext>
            </a:extLst>
          </p:cNvPr>
          <p:cNvSpPr/>
          <p:nvPr/>
        </p:nvSpPr>
        <p:spPr>
          <a:xfrm>
            <a:off x="6902823" y="3514533"/>
            <a:ext cx="2429436" cy="25791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B82FD-E2D3-DB04-556F-229B7F828D56}"/>
              </a:ext>
            </a:extLst>
          </p:cNvPr>
          <p:cNvSpPr/>
          <p:nvPr/>
        </p:nvSpPr>
        <p:spPr>
          <a:xfrm>
            <a:off x="9619129" y="3514533"/>
            <a:ext cx="2429436" cy="25791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F6676-3AE6-2B29-9472-C8F9282F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42" y="764351"/>
            <a:ext cx="2223403" cy="2256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44B14-2C36-182F-8B8F-34E92158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10" y="764351"/>
            <a:ext cx="2299660" cy="2256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7448E-9088-BA96-3E12-AB033BF4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42" y="3703711"/>
            <a:ext cx="2223403" cy="2221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D96BF-0058-A534-935C-97AB0162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284" y="3752929"/>
            <a:ext cx="21431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0EFD9A-79B0-A0A0-D669-1C79096C0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318" y="20598"/>
            <a:ext cx="1403117" cy="8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3190-2978-6DA8-7E56-CA072D16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29" y="472815"/>
            <a:ext cx="4486835" cy="73058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CUSTOM</a:t>
            </a:r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VISION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7BB4-6928-35C7-E628-F25F91A8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789"/>
            <a:ext cx="10515600" cy="101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Azure Blob Storage helps you create data lakes for your analytics needs, and provides storage to build powerful cloud-native and mobile apps. Optimize costs with tiered storage for your long-term data, and flexibly scale up for high-performance computing and machine learning workloads.</a:t>
            </a:r>
            <a:endParaRPr lang="en-IN" sz="20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E65A9-07DA-42A7-2DE2-E74FAD10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026" name="Picture 2" descr="Computer Vision API - Connectors | Microsoft Learn">
            <a:extLst>
              <a:ext uri="{FF2B5EF4-FFF2-40B4-BE49-F238E27FC236}">
                <a16:creationId xmlns:a16="http://schemas.microsoft.com/office/drawing/2014/main" id="{9334AD0B-B069-936B-DB48-8983ADB4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2" y="440933"/>
            <a:ext cx="863788" cy="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DF265-6BE0-9619-257E-8BCA6756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D4488-1427-742A-0674-FBABB0740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10386"/>
            <a:ext cx="1205753" cy="1205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AC178-E3C9-45D5-CA05-B9DC3224695E}"/>
              </a:ext>
            </a:extLst>
          </p:cNvPr>
          <p:cNvSpPr txBox="1"/>
          <p:nvPr/>
        </p:nvSpPr>
        <p:spPr>
          <a:xfrm>
            <a:off x="2149287" y="3020876"/>
            <a:ext cx="403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BLOB</a:t>
            </a:r>
            <a:r>
              <a:rPr lang="en-IN" b="1" dirty="0">
                <a:solidFill>
                  <a:srgbClr val="002060"/>
                </a:solidFill>
              </a:rPr>
              <a:t> </a:t>
            </a:r>
            <a:r>
              <a:rPr lang="en-IN" sz="3200" b="1" dirty="0">
                <a:solidFill>
                  <a:srgbClr val="002060"/>
                </a:solidFill>
              </a:rPr>
              <a:t>STORAGE</a:t>
            </a:r>
            <a:r>
              <a:rPr lang="en-IN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06121-A24A-E6F7-C828-34DF571D3548}"/>
              </a:ext>
            </a:extLst>
          </p:cNvPr>
          <p:cNvSpPr txBox="1"/>
          <p:nvPr/>
        </p:nvSpPr>
        <p:spPr>
          <a:xfrm>
            <a:off x="838200" y="4061817"/>
            <a:ext cx="1010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Azure Blob Storage helps you create data lakes for your analytics needs, and provides storage to build powerful cloud-native and mobile apps. Optimize costs with tiered storage for your long-term data, and flexibly scale up for high-performance computing and machine learning workloads.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93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748A-CAE3-3E22-9CB3-326122F8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4098" name="Picture 2" descr="Solution icon design Royalty Free Vector Image">
            <a:extLst>
              <a:ext uri="{FF2B5EF4-FFF2-40B4-BE49-F238E27FC236}">
                <a16:creationId xmlns:a16="http://schemas.microsoft.com/office/drawing/2014/main" id="{E826DDA8-0CC5-28E4-4662-CDF0F13BC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258" y="107577"/>
            <a:ext cx="8226012" cy="63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8D649-7F9A-A515-83B5-DADB5C01FA94}"/>
              </a:ext>
            </a:extLst>
          </p:cNvPr>
          <p:cNvSpPr txBox="1"/>
          <p:nvPr/>
        </p:nvSpPr>
        <p:spPr>
          <a:xfrm>
            <a:off x="502024" y="206188"/>
            <a:ext cx="34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SOLUTION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72E56-1476-CAD8-A31A-8C9D4C88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8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7343-CC1C-661E-6B6E-970835CC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1" y="499596"/>
            <a:ext cx="10515600" cy="1325563"/>
          </a:xfrm>
        </p:spPr>
        <p:txBody>
          <a:bodyPr/>
          <a:lstStyle/>
          <a:p>
            <a:r>
              <a:rPr lang="en-IN" b="1" i="0" dirty="0">
                <a:solidFill>
                  <a:srgbClr val="002060"/>
                </a:solidFill>
                <a:effectLst/>
              </a:rPr>
              <a:t>Develop Custom Vision Model</a:t>
            </a:r>
            <a:br>
              <a:rPr lang="en-IN" b="1" i="0" dirty="0">
                <a:solidFill>
                  <a:srgbClr val="002060"/>
                </a:solidFill>
                <a:effectLst/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161A-DE9C-AED2-D1B0-979C2794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21" y="15550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o develop a custom vision model head over to 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Custom vision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and use a subset of the images that have been downloaded in the prior step This can be done by:</a:t>
            </a:r>
          </a:p>
          <a:p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30E89-8A29-06BA-BCED-D7C5EB25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>
                <a:latin typeface="+mj-lt"/>
              </a:rPr>
              <a:t>6</a:t>
            </a:fld>
            <a:endParaRPr lang="en-US" noProof="0" dirty="0">
              <a:latin typeface="+mj-lt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3B91D88-2E69-0D70-AED9-BF0680282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54066"/>
            <a:ext cx="10987760" cy="41242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+mj-lt"/>
              </a:rPr>
              <a:t>Signing in and create a new project. Choose Name, Description and Resource (using your Azure subscription). Selecting Object Detection as the Project Type and leave the Domain as General.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+mj-lt"/>
              </a:rPr>
              <a:t>Upload at least 15 images, selecting the number plate using the editor (give the number plate objects the same e.g. number-plate).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+mj-lt"/>
              </a:rPr>
              <a:t>Train a model once all images have been loaded. Once training is complete a set of performance metrics will be displayed. The Quick Training option should be sufficient for this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+mj-lt"/>
              </a:rPr>
              <a:t>Published the trained model as a REST API. Publishing generates the URL and authentication key for this service. This will be used in the next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A4BD9-3310-6499-8EB1-A6F261E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55F4-09A8-CEFA-9573-1122840E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Upload and tag </a:t>
            </a:r>
            <a:r>
              <a:rPr lang="en-IN" b="1" i="0" dirty="0">
                <a:solidFill>
                  <a:srgbClr val="002060"/>
                </a:solidFill>
                <a:effectLst/>
              </a:rPr>
              <a:t>Images</a:t>
            </a:r>
            <a:br>
              <a:rPr lang="en-IN" b="1" i="0" dirty="0">
                <a:solidFill>
                  <a:srgbClr val="002060"/>
                </a:solidFill>
                <a:effectLst/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2FC9F-62D7-3E75-14BF-154B06B1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0D5F2-2FD3-0BEA-EA4F-434E5599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171" y="80913"/>
            <a:ext cx="1442829" cy="86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88C1D-B891-2F0F-EE14-E666AACC5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" b="5859"/>
          <a:stretch/>
        </p:blipFill>
        <p:spPr>
          <a:xfrm>
            <a:off x="1318538" y="1536699"/>
            <a:ext cx="9044662" cy="47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0DF76A-3213-00FC-8997-BD273FA7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1" y="-160968"/>
            <a:ext cx="10515600" cy="1325563"/>
          </a:xfrm>
        </p:spPr>
        <p:txBody>
          <a:bodyPr/>
          <a:lstStyle/>
          <a:p>
            <a:r>
              <a:rPr lang="en-US" dirty="0"/>
              <a:t>Train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1E70-93CA-54BA-6689-A58FD848C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2" b="20614"/>
          <a:stretch/>
        </p:blipFill>
        <p:spPr>
          <a:xfrm>
            <a:off x="838200" y="1290181"/>
            <a:ext cx="10515600" cy="488678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DC496-D84E-0FC6-1806-DA866D03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72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91AE9C-EE7D-E989-7D31-B2B7DC7A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44" y="0"/>
            <a:ext cx="10515600" cy="1325563"/>
          </a:xfrm>
        </p:spPr>
        <p:txBody>
          <a:bodyPr/>
          <a:lstStyle/>
          <a:p>
            <a:r>
              <a:rPr lang="en-US" dirty="0"/>
              <a:t>Upload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5517F5-15CF-DBF6-2BCA-A12154A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8" y="1027135"/>
            <a:ext cx="9825495" cy="5330330"/>
          </a:xfrm>
          <a:prstGeom prst="rect">
            <a:avLst/>
          </a:prstGeom>
          <a:noFill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0D059E1C-33FE-0210-E709-20A43BA0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E3BCFEF-8F48-1886-FE31-60ECFF7B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502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211</TotalTime>
  <Words>683</Words>
  <Application>Microsoft Office PowerPoint</Application>
  <PresentationFormat>Widescreen</PresentationFormat>
  <Paragraphs>100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Arial </vt:lpstr>
      <vt:lpstr>Calibri</vt:lpstr>
      <vt:lpstr>Gill Sans MT</vt:lpstr>
      <vt:lpstr>Wingdings</vt:lpstr>
      <vt:lpstr>Office Theme</vt:lpstr>
      <vt:lpstr>MICROSOFT GGR  HACKATHON</vt:lpstr>
      <vt:lpstr>GROUP MEMBERS</vt:lpstr>
      <vt:lpstr>CHALLENGE 1</vt:lpstr>
      <vt:lpstr>CUSTOM VISION </vt:lpstr>
      <vt:lpstr>PowerPoint Presentation</vt:lpstr>
      <vt:lpstr>Develop Custom Vision Model </vt:lpstr>
      <vt:lpstr>Upload and tag Images </vt:lpstr>
      <vt:lpstr>Train </vt:lpstr>
      <vt:lpstr>Upload image</vt:lpstr>
      <vt:lpstr>Run the Trigger</vt:lpstr>
      <vt:lpstr>License plate successfully detected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GGR  HACKATHON</dc:title>
  <dc:creator>vaishnavi upadhyay</dc:creator>
  <cp:lastModifiedBy>Brunda B</cp:lastModifiedBy>
  <cp:revision>6</cp:revision>
  <dcterms:created xsi:type="dcterms:W3CDTF">2023-02-09T12:36:46Z</dcterms:created>
  <dcterms:modified xsi:type="dcterms:W3CDTF">2023-02-22T23:07:18Z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2023-02-22T23:04:40Z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f875c960-c616-4dbc-9bb5-e30e1db20bb0</vt:lpwstr>
  </property>
  <property fmtid="{D5CDD505-2E9C-101B-9397-08002B2CF9AE}" pid="8" name="MSIP_Label_defa4170-0d19-0005-0004-bc88714345d2_ActionId">
    <vt:lpwstr>5a935d58-862b-49b5-bde6-6d5dd550d294</vt:lpwstr>
  </property>
  <property fmtid="{D5CDD505-2E9C-101B-9397-08002B2CF9AE}" pid="9" name="MSIP_Label_defa4170-0d19-0005-0004-bc88714345d2_ContentBits">
    <vt:lpwstr>0</vt:lpwstr>
  </property>
</Properties>
</file>